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473" r:id="rId2"/>
    <p:sldId id="481" r:id="rId3"/>
    <p:sldId id="478" r:id="rId4"/>
    <p:sldId id="475" r:id="rId5"/>
    <p:sldId id="484" r:id="rId6"/>
  </p:sldIdLst>
  <p:sldSz cx="9144000" cy="6858000" type="screen4x3"/>
  <p:notesSz cx="6797675" cy="9928225"/>
  <p:defaultTextStyle>
    <a:defPPr>
      <a:defRPr lang="ru-RU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2" userDrawn="1">
          <p15:clr>
            <a:srgbClr val="A4A3A4"/>
          </p15:clr>
        </p15:guide>
        <p15:guide id="2" pos="146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C5"/>
    <a:srgbClr val="FF80C0"/>
    <a:srgbClr val="00B058"/>
    <a:srgbClr val="70A0FF"/>
    <a:srgbClr val="F0F000"/>
    <a:srgbClr val="895A44"/>
    <a:srgbClr val="CA7AF5"/>
    <a:srgbClr val="CB92D4"/>
    <a:srgbClr val="A40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8565" autoAdjust="0"/>
  </p:normalViewPr>
  <p:slideViewPr>
    <p:cSldViewPr snapToGrid="0">
      <p:cViewPr varScale="1">
        <p:scale>
          <a:sx n="165" d="100"/>
          <a:sy n="165" d="100"/>
        </p:scale>
        <p:origin x="-20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3444" y="-114"/>
      </p:cViewPr>
      <p:guideLst>
        <p:guide orient="horz" pos="2162"/>
        <p:guide orient="horz" pos="3127"/>
        <p:guide pos="146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8135"/>
          </a:xfrm>
          <a:prstGeom prst="rect">
            <a:avLst/>
          </a:prstGeom>
        </p:spPr>
        <p:txBody>
          <a:bodyPr vert="horz" lIns="91419" tIns="45710" rIns="91419" bIns="457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135"/>
          </a:xfrm>
          <a:prstGeom prst="rect">
            <a:avLst/>
          </a:prstGeom>
        </p:spPr>
        <p:txBody>
          <a:bodyPr vert="horz" lIns="91419" tIns="45710" rIns="91419" bIns="45710" rtlCol="0"/>
          <a:lstStyle>
            <a:lvl1pPr algn="r">
              <a:defRPr sz="1200"/>
            </a:lvl1pPr>
          </a:lstStyle>
          <a:p>
            <a:fld id="{0C297F3F-81B8-4EAA-B14F-8AF09BBE274F}" type="datetimeFigureOut">
              <a:rPr lang="ru-RU" smtClean="0"/>
              <a:pPr/>
              <a:t>02.10.2025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9" tIns="45710" rIns="91419" bIns="4571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61"/>
            <a:ext cx="5438140" cy="3909239"/>
          </a:xfrm>
          <a:prstGeom prst="rect">
            <a:avLst/>
          </a:prstGeom>
        </p:spPr>
        <p:txBody>
          <a:bodyPr vert="horz" lIns="91419" tIns="45710" rIns="91419" bIns="457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30091"/>
            <a:ext cx="2945659" cy="498134"/>
          </a:xfrm>
          <a:prstGeom prst="rect">
            <a:avLst/>
          </a:prstGeom>
        </p:spPr>
        <p:txBody>
          <a:bodyPr vert="horz" lIns="91419" tIns="45710" rIns="91419" bIns="457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30091"/>
            <a:ext cx="2945659" cy="498134"/>
          </a:xfrm>
          <a:prstGeom prst="rect">
            <a:avLst/>
          </a:prstGeom>
        </p:spPr>
        <p:txBody>
          <a:bodyPr vert="horz" lIns="91419" tIns="45710" rIns="91419" bIns="45710" rtlCol="0" anchor="b"/>
          <a:lstStyle>
            <a:lvl1pPr algn="r">
              <a:defRPr sz="1200"/>
            </a:lvl1pPr>
          </a:lstStyle>
          <a:p>
            <a:fld id="{2E2415EA-536B-4638-BAA4-99F1A1C4B9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19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F0720D-EC41-46EB-824B-095B676D9565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83095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415EA-536B-4638-BAA4-99F1A1C4B9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45" indent="0" algn="ctr">
              <a:buNone/>
              <a:defRPr sz="2000"/>
            </a:lvl2pPr>
            <a:lvl3pPr marL="914290" indent="0" algn="ctr">
              <a:buNone/>
              <a:defRPr sz="1800"/>
            </a:lvl3pPr>
            <a:lvl4pPr marL="1371435" indent="0" algn="ctr">
              <a:buNone/>
              <a:defRPr sz="1600"/>
            </a:lvl4pPr>
            <a:lvl5pPr marL="1828581" indent="0" algn="ctr">
              <a:buNone/>
              <a:defRPr sz="1600"/>
            </a:lvl5pPr>
            <a:lvl6pPr marL="2285726" indent="0" algn="ctr">
              <a:buNone/>
              <a:defRPr sz="1600"/>
            </a:lvl6pPr>
            <a:lvl7pPr marL="2742871" indent="0" algn="ctr">
              <a:buNone/>
              <a:defRPr sz="1600"/>
            </a:lvl7pPr>
            <a:lvl8pPr marL="3200016" indent="0" algn="ctr">
              <a:buNone/>
              <a:defRPr sz="1600"/>
            </a:lvl8pPr>
            <a:lvl9pPr marL="3657161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E7CB-A49B-4341-881C-99A0A7F9F985}" type="datetime1">
              <a:rPr lang="ru-RU" smtClean="0"/>
              <a:t>02.10.2025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713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FC12-0F01-4EF8-AEB3-AFA37EDD0111}" type="datetime1">
              <a:rPr lang="ru-RU" smtClean="0"/>
              <a:t>02.10.2025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14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4414-2654-44A1-89CD-909E288E57B1}" type="datetime1">
              <a:rPr lang="ru-RU" smtClean="0"/>
              <a:t>02.10.2025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9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2508-778F-4794-9775-33D0E2676404}" type="datetime1">
              <a:rPr lang="ru-RU" smtClean="0"/>
              <a:t>02.10.2025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82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7946-560F-451C-9F82-A270A5A87F92}" type="datetime1">
              <a:rPr lang="ru-RU" smtClean="0"/>
              <a:t>02.10.2025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51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50EA-6085-4E87-83BE-B1229112EECE}" type="datetime1">
              <a:rPr lang="ru-RU" smtClean="0"/>
              <a:t>02.10.2025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6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3397-6E33-4E27-BD5D-5C975A09B566}" type="datetime1">
              <a:rPr lang="ru-RU" smtClean="0"/>
              <a:t>02.10.2025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4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D06A-65B0-4E0A-BCE4-374A9A73455B}" type="datetime1">
              <a:rPr lang="ru-RU" smtClean="0"/>
              <a:t>02.10.2025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80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311E-D48E-49E5-BEA9-2F0A3C754F87}" type="datetime1">
              <a:rPr lang="ru-RU" smtClean="0"/>
              <a:t>02.10.2025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276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5" indent="0">
              <a:buNone/>
              <a:defRPr sz="1400"/>
            </a:lvl2pPr>
            <a:lvl3pPr marL="914290" indent="0">
              <a:buNone/>
              <a:defRPr sz="1200"/>
            </a:lvl3pPr>
            <a:lvl4pPr marL="1371435" indent="0">
              <a:buNone/>
              <a:defRPr sz="1000"/>
            </a:lvl4pPr>
            <a:lvl5pPr marL="1828581" indent="0">
              <a:buNone/>
              <a:defRPr sz="1000"/>
            </a:lvl5pPr>
            <a:lvl6pPr marL="2285726" indent="0">
              <a:buNone/>
              <a:defRPr sz="1000"/>
            </a:lvl6pPr>
            <a:lvl7pPr marL="2742871" indent="0">
              <a:buNone/>
              <a:defRPr sz="1000"/>
            </a:lvl7pPr>
            <a:lvl8pPr marL="3200016" indent="0">
              <a:buNone/>
              <a:defRPr sz="1000"/>
            </a:lvl8pPr>
            <a:lvl9pPr marL="36571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8821C-E1E6-41BD-B92D-667C7147C5C3}" type="datetime1">
              <a:rPr lang="ru-RU" smtClean="0"/>
              <a:t>02.10.2025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3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1" indent="0">
              <a:buNone/>
              <a:defRPr sz="2000"/>
            </a:lvl5pPr>
            <a:lvl6pPr marL="2285726" indent="0">
              <a:buNone/>
              <a:defRPr sz="2000"/>
            </a:lvl6pPr>
            <a:lvl7pPr marL="2742871" indent="0">
              <a:buNone/>
              <a:defRPr sz="2000"/>
            </a:lvl7pPr>
            <a:lvl8pPr marL="3200016" indent="0">
              <a:buNone/>
              <a:defRPr sz="2000"/>
            </a:lvl8pPr>
            <a:lvl9pPr marL="3657161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45" indent="0">
              <a:buNone/>
              <a:defRPr sz="1400"/>
            </a:lvl2pPr>
            <a:lvl3pPr marL="914290" indent="0">
              <a:buNone/>
              <a:defRPr sz="1200"/>
            </a:lvl3pPr>
            <a:lvl4pPr marL="1371435" indent="0">
              <a:buNone/>
              <a:defRPr sz="1000"/>
            </a:lvl4pPr>
            <a:lvl5pPr marL="1828581" indent="0">
              <a:buNone/>
              <a:defRPr sz="1000"/>
            </a:lvl5pPr>
            <a:lvl6pPr marL="2285726" indent="0">
              <a:buNone/>
              <a:defRPr sz="1000"/>
            </a:lvl6pPr>
            <a:lvl7pPr marL="2742871" indent="0">
              <a:buNone/>
              <a:defRPr sz="1000"/>
            </a:lvl7pPr>
            <a:lvl8pPr marL="3200016" indent="0">
              <a:buNone/>
              <a:defRPr sz="1000"/>
            </a:lvl8pPr>
            <a:lvl9pPr marL="365716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9204-0248-45C1-AB82-94EE7BDA40E4}" type="datetime1">
              <a:rPr lang="ru-RU" smtClean="0"/>
              <a:t>02.10.2025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91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BE0D-63BE-4140-9435-54D6816C14FF}" type="datetime1">
              <a:rPr lang="ru-RU" smtClean="0"/>
              <a:t>02.10.2025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03846-B237-45A2-AF92-8826BB695C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14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29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3" indent="-228573" algn="l" defTabSz="91429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1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98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3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9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4" indent="-228573" algn="l" defTabSz="9142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6F7"/>
            </a:gs>
            <a:gs pos="100000">
              <a:srgbClr val="EFE7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 descr="Рисунок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2154" y="820634"/>
            <a:ext cx="6712325" cy="5950391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954472" y="4646280"/>
            <a:ext cx="1168439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Калужская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641691" y="3951408"/>
            <a:ext cx="1088486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Рязанская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329934" y="1240528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Ярославская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242749" y="1439924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Тверская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996927" y="3412075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Смоленская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344860" y="2820381"/>
            <a:ext cx="1245822" cy="422535"/>
          </a:xfrm>
          <a:prstGeom prst="rect">
            <a:avLst/>
          </a:prstGeom>
        </p:spPr>
        <p:txBody>
          <a:bodyPr wrap="square"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Владимирская </a:t>
            </a:r>
          </a:p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область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193902" y="5736577"/>
            <a:ext cx="3376529" cy="287524"/>
          </a:xfrm>
          <a:prstGeom prst="rect">
            <a:avLst/>
          </a:prstGeom>
        </p:spPr>
        <p:txBody>
          <a:bodyPr lIns="137726" tIns="68862" rIns="137726" bIns="68862">
            <a:spAutoFit/>
          </a:bodyPr>
          <a:lstStyle/>
          <a:p>
            <a:pPr algn="ctr" fontAlgn="b">
              <a:lnSpc>
                <a:spcPct val="80000"/>
              </a:lnSpc>
              <a:defRPr/>
            </a:pPr>
            <a:r>
              <a:rPr lang="ru-RU" sz="1000" b="1" spc="-130" dirty="0">
                <a:solidFill>
                  <a:schemeClr val="bg1">
                    <a:lumMod val="65000"/>
                  </a:schemeClr>
                </a:solidFill>
                <a:latin typeface="Century Gothic" pitchFamily="34" charset="0"/>
              </a:rPr>
              <a:t>Тульская область</a:t>
            </a:r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 flipH="1" flipV="1">
            <a:off x="5170806" y="4951550"/>
            <a:ext cx="1511644" cy="576989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37726" tIns="68862" rIns="137726" bIns="68862"/>
          <a:lstStyle/>
          <a:p>
            <a:endParaRPr lang="ru-RU" dirty="0"/>
          </a:p>
        </p:txBody>
      </p:sp>
      <p:sp>
        <p:nvSpPr>
          <p:cNvPr id="39" name="Rectangle 5"/>
          <p:cNvSpPr>
            <a:spLocks noChangeAspect="1"/>
          </p:cNvSpPr>
          <p:nvPr/>
        </p:nvSpPr>
        <p:spPr>
          <a:xfrm>
            <a:off x="0" y="0"/>
            <a:ext cx="978260" cy="6857999"/>
          </a:xfrm>
          <a:prstGeom prst="rect">
            <a:avLst/>
          </a:prstGeom>
          <a:solidFill>
            <a:srgbClr val="FFDC97">
              <a:alpha val="45000"/>
            </a:srgbClr>
          </a:solidFill>
          <a:ln w="0">
            <a:solidFill>
              <a:srgbClr val="FFC000">
                <a:alpha val="50000"/>
              </a:srgb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8" name="Rectangle 5"/>
          <p:cNvSpPr>
            <a:spLocks noChangeAspect="1"/>
          </p:cNvSpPr>
          <p:nvPr/>
        </p:nvSpPr>
        <p:spPr>
          <a:xfrm>
            <a:off x="0" y="6199094"/>
            <a:ext cx="9144000" cy="6589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C000"/>
              </a:gs>
            </a:gsLst>
            <a:lin ang="10800000" scaled="1"/>
            <a:tileRect/>
          </a:gradFill>
          <a:ln w="12700">
            <a:noFill/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708400" y="6539310"/>
            <a:ext cx="1727200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 год</a:t>
            </a:r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8" descr="МОСКОВСКАЯ ОБЛ (ПОЛНЫЙ) МОД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91" y="0"/>
            <a:ext cx="588360" cy="79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343229"/>
            <a:ext cx="9144000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>
              <a:defRPr/>
            </a:pP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Комитет по архитектуре </a:t>
            </a:r>
            <a:r>
              <a:rPr lang="ru-RU" sz="1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градостроительству </a:t>
            </a:r>
            <a:r>
              <a:rPr lang="ru-RU" sz="1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Московской </a:t>
            </a:r>
            <a:r>
              <a:rPr lang="ru-RU" sz="1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области </a:t>
            </a:r>
            <a:endParaRPr lang="ru-RU" sz="1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4A5C9F59-6E6F-014A-87F1-C01BE1AE941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354077"/>
            <a:ext cx="1882425" cy="423243"/>
          </a:xfrm>
          <a:prstGeom prst="rect">
            <a:avLst/>
          </a:prstGeom>
        </p:spPr>
      </p:pic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6682450" y="5320509"/>
            <a:ext cx="2386502" cy="416068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  <a:effectLst/>
        </p:spPr>
        <p:txBody>
          <a:bodyPr wrap="square" lIns="137726" tIns="68862" rIns="137726" bIns="6886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900" b="1" dirty="0" smtClean="0"/>
              <a:t>Земельный участок </a:t>
            </a:r>
            <a:r>
              <a:rPr lang="ru-RU" sz="900" b="1" dirty="0"/>
              <a:t>с кадастровым номером 50:33:0000000:97434 </a:t>
            </a:r>
          </a:p>
        </p:txBody>
      </p:sp>
      <p:sp>
        <p:nvSpPr>
          <p:cNvPr id="24" name="Овал 23"/>
          <p:cNvSpPr/>
          <p:nvPr/>
        </p:nvSpPr>
        <p:spPr>
          <a:xfrm>
            <a:off x="5081024" y="4908879"/>
            <a:ext cx="89782" cy="85345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840036" y="257264"/>
            <a:ext cx="8276559" cy="415488"/>
          </a:xfrm>
          <a:prstGeom prst="rect">
            <a:avLst/>
          </a:prstGeom>
          <a:noFill/>
          <a:ln>
            <a:noFill/>
          </a:ln>
        </p:spPr>
        <p:txBody>
          <a:bodyPr wrap="square" lIns="91429" tIns="45715" rIns="91429" bIns="45715">
            <a:spAutoFit/>
          </a:bodyPr>
          <a:lstStyle/>
          <a:p>
            <a:pPr algn="ctr"/>
            <a:r>
              <a:rPr lang="ru-RU" sz="1050" b="1" dirty="0"/>
              <a:t>ПРОЕКТ ВНЕСЕНИЯ ИЗМЕНЕНИЙ В ГЕНЕРАЛЬНЫЙ ПЛАН ГОРОДСКОГО ОКРУГА СТУПИНО</a:t>
            </a:r>
            <a:br>
              <a:rPr lang="ru-RU" sz="1050" b="1" dirty="0"/>
            </a:br>
            <a:r>
              <a:rPr lang="ru-RU" sz="1050" b="1" dirty="0"/>
              <a:t>МОСКОВСКОЙ ОБЛАСТИ </a:t>
            </a:r>
            <a:r>
              <a:rPr lang="ru-RU" sz="1050" b="1" dirty="0" smtClean="0"/>
              <a:t>ПРИМЕНИТЕЛЬНО К </a:t>
            </a:r>
            <a:r>
              <a:rPr lang="ru-RU" sz="1050" b="1" dirty="0"/>
              <a:t>ЗЕМЕЛЬНОМУ УЧАСТКУ С КАДАСТРОВЫМ НОМЕРОМ 50:33:0000000:97434</a:t>
            </a:r>
            <a:endParaRPr lang="ru-RU" sz="105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705190" y="1768522"/>
            <a:ext cx="23410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100" dirty="0" smtClean="0"/>
              <a:t>Площадь земельного участка </a:t>
            </a:r>
            <a:r>
              <a:rPr lang="ru-RU" sz="1100" dirty="0"/>
              <a:t>составляет </a:t>
            </a:r>
            <a:r>
              <a:rPr lang="ru-RU" sz="1100" dirty="0" smtClean="0"/>
              <a:t>30,00 </a:t>
            </a:r>
            <a:r>
              <a:rPr lang="ru-RU" sz="1100" dirty="0"/>
              <a:t>га.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99215"/>
            <a:ext cx="5398477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 ОСНОВНЫЕ ЗАДАЧИ ГЕНЕРАЛЬНОГО ПЛАНА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9636" y="975361"/>
            <a:ext cx="2977110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619500" y="3041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8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024623" y="975361"/>
            <a:ext cx="2765370" cy="27551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37742" tIns="68871" rIns="137742" bIns="68871">
            <a:spAutoFit/>
          </a:bodyPr>
          <a:lstStyle/>
          <a:p>
            <a:pPr algn="just"/>
            <a:r>
              <a:rPr lang="ru-RU" sz="1000" dirty="0" smtClean="0"/>
              <a:t>     На </a:t>
            </a:r>
            <a:r>
              <a:rPr lang="ru-RU" sz="1000" dirty="0"/>
              <a:t>основании обращения </a:t>
            </a:r>
            <a:r>
              <a:rPr lang="ru-RU" sz="1000" dirty="0" err="1"/>
              <a:t>Приедитиса</a:t>
            </a:r>
            <a:r>
              <a:rPr lang="ru-RU" sz="1000" dirty="0"/>
              <a:t> А.А. </a:t>
            </a:r>
            <a:r>
              <a:rPr lang="ru-RU" sz="1000" dirty="0" smtClean="0"/>
              <a:t>в </a:t>
            </a:r>
            <a:r>
              <a:rPr lang="ru-RU" sz="1000" dirty="0"/>
              <a:t>Комитет по архитектуре и градостроительству Московской области о разработке </a:t>
            </a:r>
            <a:r>
              <a:rPr lang="ru-RU" sz="1000" dirty="0" smtClean="0"/>
              <a:t>проекта </a:t>
            </a:r>
            <a:r>
              <a:rPr lang="ru-RU" sz="1000" dirty="0"/>
              <a:t>внесения изменений в генеральный план </a:t>
            </a:r>
            <a:r>
              <a:rPr lang="ru-RU" sz="1000" dirty="0" smtClean="0"/>
              <a:t>городского </a:t>
            </a:r>
            <a:r>
              <a:rPr lang="ru-RU" sz="1000" dirty="0"/>
              <a:t>округа Ступино Московской области применительно к земельному участку с кадастровым номером 50:33:0000000:97434</a:t>
            </a:r>
            <a:r>
              <a:rPr lang="ru-RU" sz="1000" dirty="0" smtClean="0">
                <a:solidFill>
                  <a:srgbClr val="FF0000"/>
                </a:solidFill>
              </a:rPr>
              <a:t> </a:t>
            </a:r>
            <a:r>
              <a:rPr lang="ru-RU" sz="1000" dirty="0" smtClean="0"/>
              <a:t>и в соответствии с решением </a:t>
            </a:r>
            <a:r>
              <a:rPr lang="ru-RU" sz="1000" dirty="0"/>
              <a:t>Градостроительного совета Московской области </a:t>
            </a:r>
            <a:r>
              <a:rPr lang="ru-RU" sz="1000" dirty="0" smtClean="0"/>
              <a:t>(</a:t>
            </a:r>
            <a:r>
              <a:rPr lang="ru-RU" sz="1000" dirty="0"/>
              <a:t>протокол от 27.08.2025 № 34</a:t>
            </a:r>
            <a:r>
              <a:rPr lang="ru-RU" sz="1000" dirty="0" smtClean="0"/>
              <a:t>), согласован </a:t>
            </a:r>
            <a:r>
              <a:rPr lang="ru-RU" sz="1000" dirty="0"/>
              <a:t>учет предложения </a:t>
            </a:r>
            <a:r>
              <a:rPr lang="ru-RU" sz="1000" dirty="0" smtClean="0"/>
              <a:t>в </a:t>
            </a:r>
            <a:r>
              <a:rPr lang="ru-RU" sz="1000" dirty="0"/>
              <a:t>части отнесения </a:t>
            </a:r>
            <a:r>
              <a:rPr lang="ru-RU" sz="1000" dirty="0" smtClean="0"/>
              <a:t>земельного участка </a:t>
            </a:r>
            <a:r>
              <a:rPr lang="ru-RU" sz="1000" dirty="0"/>
              <a:t>с </a:t>
            </a:r>
            <a:r>
              <a:rPr lang="ru-RU" sz="1000" dirty="0" smtClean="0"/>
              <a:t>кадастровым номером 50:33:0000000:97434 к </a:t>
            </a:r>
            <a:r>
              <a:rPr lang="ru-RU" sz="1000" dirty="0"/>
              <a:t>функциональной зоне Р4 – зона объектов отдыха и </a:t>
            </a:r>
            <a:r>
              <a:rPr lang="ru-RU" sz="1000" dirty="0" smtClean="0"/>
              <a:t>туризма, без включения в границы населенных пунктов.</a:t>
            </a:r>
            <a:endParaRPr lang="ru-RU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766939" y="2451368"/>
            <a:ext cx="103456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800" b="1" dirty="0"/>
              <a:t>50:33:0030208:1230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49216" y="6088073"/>
            <a:ext cx="354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Примечание: территории вне границ разработки проекта приведены в информационных целях и утверждению в рамках проекта не подлежат</a:t>
            </a:r>
            <a:endParaRPr lang="ru-RU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85" y="950753"/>
            <a:ext cx="5760000" cy="2657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85" y="3666888"/>
            <a:ext cx="4259484" cy="284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4834675" y="7856537"/>
            <a:ext cx="2057400" cy="365125"/>
          </a:xfrm>
        </p:spPr>
        <p:txBody>
          <a:bodyPr/>
          <a:lstStyle/>
          <a:p>
            <a:fld id="{94703846-B237-45A2-AF92-8826BB695CA4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2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0" y="286405"/>
            <a:ext cx="5398477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ГРАНИЦЫ НАСЕЛЕННЫХ ПУНКТОВ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99636" y="975361"/>
            <a:ext cx="2977110" cy="709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/>
          </a:p>
        </p:txBody>
      </p:sp>
      <p:sp>
        <p:nvSpPr>
          <p:cNvPr id="55" name="Номер слайда 1"/>
          <p:cNvSpPr txBox="1">
            <a:spLocks/>
          </p:cNvSpPr>
          <p:nvPr/>
        </p:nvSpPr>
        <p:spPr>
          <a:xfrm>
            <a:off x="14710850" y="6618287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/>
          <a:p>
            <a:pPr marL="0" marR="0" lvl="0" indent="0" algn="r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03846-B237-45A2-AF92-8826BB695CA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2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3938" y="1558040"/>
            <a:ext cx="2798253" cy="1677382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solidFill>
                  <a:srgbClr val="FF0000"/>
                </a:solidFill>
              </a:rPr>
              <a:t> </a:t>
            </a:r>
            <a:r>
              <a:rPr lang="ru-RU" sz="1300" dirty="0" smtClean="0">
                <a:solidFill>
                  <a:srgbClr val="FF0000"/>
                </a:solidFill>
              </a:rPr>
              <a:t>    </a:t>
            </a:r>
            <a:r>
              <a:rPr lang="ru-RU" sz="1000" dirty="0"/>
              <a:t>Внесением изменений в генеральный план городского округа Ступино Московской области применительно к земельному участку с кадастровым номером 50:33:0000000:97434 мероприятия по изменению границ населенных пунктов городского округа Ступино не предусмотрены.</a:t>
            </a:r>
          </a:p>
          <a:p>
            <a:pPr algn="just"/>
            <a:r>
              <a:rPr lang="ru-RU" sz="1000" dirty="0" smtClean="0"/>
              <a:t>      Земельный </a:t>
            </a:r>
            <a:r>
              <a:rPr lang="ru-RU" sz="1000" dirty="0"/>
              <a:t>участок с кадастровым номером 50:33:0000000:97434 располагается вне границ населенных пунктов.</a:t>
            </a:r>
          </a:p>
        </p:txBody>
      </p:sp>
      <p:sp>
        <p:nvSpPr>
          <p:cNvPr id="13" name="Номер слайда 1"/>
          <p:cNvSpPr txBox="1">
            <a:spLocks/>
          </p:cNvSpPr>
          <p:nvPr/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defPPr>
              <a:defRPr lang="ru-RU"/>
            </a:defPPr>
            <a:lvl1pPr marL="0" algn="r" defTabSz="91429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4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0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5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16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1" algn="l" defTabSz="91429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703846-B237-45A2-AF92-8826BB695CA4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4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74" y="975361"/>
            <a:ext cx="5760000" cy="2652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55" y="3659057"/>
            <a:ext cx="3429134" cy="275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" y="289690"/>
            <a:ext cx="8334375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ТРАНСПОРТНАЯ ИНФРАСТРУКТУРА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89897" y="995724"/>
            <a:ext cx="291544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/>
              <a:t>      В </a:t>
            </a:r>
            <a:r>
              <a:rPr lang="ru-RU" sz="1000" dirty="0"/>
              <a:t>настоящее время подъезд к рассматриваемой территории от автомобильной дороги М-4 «Дон» осуществляется по сети автомобильных дорог регионального и местного значения.</a:t>
            </a:r>
          </a:p>
          <a:p>
            <a:pPr algn="just"/>
            <a:r>
              <a:rPr lang="ru-RU" sz="1000" dirty="0" smtClean="0"/>
              <a:t>      Транспортное </a:t>
            </a:r>
            <a:r>
              <a:rPr lang="ru-RU" sz="1000" dirty="0"/>
              <a:t>обслуживание рассматриваемой территории осуществляется от автомобильной дороги общего пользования местного значения «Дорога </a:t>
            </a:r>
            <a:r>
              <a:rPr lang="ru-RU" sz="1000" dirty="0" smtClean="0"/>
              <a:t>от</a:t>
            </a:r>
            <a:br>
              <a:rPr lang="ru-RU" sz="1000" dirty="0" smtClean="0"/>
            </a:br>
            <a:r>
              <a:rPr lang="ru-RU" sz="1000" dirty="0" smtClean="0"/>
              <a:t>д</a:t>
            </a:r>
            <a:r>
              <a:rPr lang="ru-RU" sz="1000" dirty="0"/>
              <a:t>. </a:t>
            </a:r>
            <a:r>
              <a:rPr lang="ru-RU" sz="1000" dirty="0" err="1"/>
              <a:t>Кошелевка</a:t>
            </a:r>
            <a:r>
              <a:rPr lang="ru-RU" sz="1000" dirty="0"/>
              <a:t> до д. </a:t>
            </a:r>
            <a:r>
              <a:rPr lang="ru-RU" sz="1000" dirty="0" err="1"/>
              <a:t>Малюшина</a:t>
            </a:r>
            <a:r>
              <a:rPr lang="ru-RU" sz="1000" dirty="0"/>
              <a:t> дача» </a:t>
            </a:r>
            <a:r>
              <a:rPr lang="ru-RU" sz="1000" dirty="0" smtClean="0"/>
              <a:t>по </a:t>
            </a:r>
            <a:r>
              <a:rPr lang="ru-RU" sz="1000" dirty="0"/>
              <a:t>автомобильной дороге местного значения д. Прилуки - д. </a:t>
            </a:r>
            <a:r>
              <a:rPr lang="ru-RU" sz="1000" dirty="0" err="1"/>
              <a:t>Малюшина</a:t>
            </a:r>
            <a:r>
              <a:rPr lang="ru-RU" sz="1000" dirty="0"/>
              <a:t> дача.</a:t>
            </a:r>
          </a:p>
          <a:p>
            <a:pPr algn="just"/>
            <a:r>
              <a:rPr lang="ru-RU" sz="1000" dirty="0" smtClean="0"/>
              <a:t>      Автомобильная </a:t>
            </a:r>
            <a:r>
              <a:rPr lang="ru-RU" sz="1000" dirty="0"/>
              <a:t>дорога д. Прилуки - д. </a:t>
            </a:r>
            <a:r>
              <a:rPr lang="ru-RU" sz="1000" dirty="0" err="1"/>
              <a:t>Малюшина</a:t>
            </a:r>
            <a:r>
              <a:rPr lang="ru-RU" sz="1000" dirty="0"/>
              <a:t> дача проходит по территории  земельного участка с кадастровым номером 50:33:0000000:97434 и обеспечивает подъезд к д. Прилуки (ул. Сосновая) городского округа Серпухов. </a:t>
            </a:r>
            <a:endParaRPr lang="ru-RU" sz="1000" dirty="0" smtClean="0"/>
          </a:p>
          <a:p>
            <a:pPr algn="just"/>
            <a:r>
              <a:rPr lang="ru-RU" sz="1000" dirty="0"/>
              <a:t> </a:t>
            </a:r>
            <a:r>
              <a:rPr lang="ru-RU" sz="1000" dirty="0" smtClean="0"/>
              <a:t>     Протяженность </a:t>
            </a:r>
            <a:r>
              <a:rPr lang="ru-RU" sz="1000" dirty="0"/>
              <a:t>автомобильной дороги в границах рассматриваемой территории </a:t>
            </a:r>
            <a:r>
              <a:rPr lang="ru-RU" sz="1000" dirty="0" smtClean="0"/>
              <a:t> составляет </a:t>
            </a:r>
            <a:r>
              <a:rPr lang="ru-RU" sz="1000" dirty="0"/>
              <a:t>0,5 км</a:t>
            </a:r>
            <a:r>
              <a:rPr lang="ru-RU" sz="1000" dirty="0" smtClean="0"/>
              <a:t>.</a:t>
            </a:r>
          </a:p>
          <a:p>
            <a:pPr algn="just"/>
            <a:r>
              <a:rPr lang="ru-RU" sz="1000" dirty="0">
                <a:solidFill>
                  <a:srgbClr val="FF0000"/>
                </a:solidFill>
              </a:rPr>
              <a:t> </a:t>
            </a:r>
            <a:r>
              <a:rPr lang="ru-RU" sz="1000" dirty="0" smtClean="0">
                <a:solidFill>
                  <a:srgbClr val="FF0000"/>
                </a:solidFill>
              </a:rPr>
              <a:t>     </a:t>
            </a:r>
            <a:r>
              <a:rPr lang="ru-RU" sz="1000" dirty="0" smtClean="0"/>
              <a:t>Маршруты </a:t>
            </a:r>
            <a:r>
              <a:rPr lang="ru-RU" sz="1000" dirty="0"/>
              <a:t>общего пользования проходят по автомобильной дороге регионального значения «Серпухов - Данки – Турово» - Прилуки. Ближайший остановочный пункт маршрутов общественного транспорта расположен в населенном пункте – д. Прилуки в 1,3 км западнее рассматриваемой территории</a:t>
            </a:r>
            <a:r>
              <a:rPr lang="ru-RU" sz="1000" dirty="0" smtClean="0"/>
              <a:t>.</a:t>
            </a:r>
            <a:r>
              <a:rPr lang="ru-RU" sz="1000" dirty="0" smtClean="0">
                <a:solidFill>
                  <a:srgbClr val="FF0000"/>
                </a:solidFill>
              </a:rPr>
              <a:t>     </a:t>
            </a:r>
            <a:endParaRPr lang="ru-RU" sz="1000" dirty="0">
              <a:solidFill>
                <a:srgbClr val="FF0000"/>
              </a:solidFill>
            </a:endParaRPr>
          </a:p>
        </p:txBody>
      </p:sp>
      <p:pic>
        <p:nvPicPr>
          <p:cNvPr id="10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04" y="995724"/>
            <a:ext cx="5760000" cy="2652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05" y="3717106"/>
            <a:ext cx="4751297" cy="240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/>
          <p:nvPr/>
        </p:nvSpPr>
        <p:spPr>
          <a:xfrm>
            <a:off x="0" y="77341"/>
            <a:ext cx="9144000" cy="756672"/>
          </a:xfrm>
          <a:prstGeom prst="rect">
            <a:avLst/>
          </a:prstGeom>
          <a:solidFill>
            <a:srgbClr val="FDAA03"/>
          </a:solidFill>
          <a:ln w="12700">
            <a:solidFill>
              <a:schemeClr val="tx1">
                <a:alpha val="50000"/>
              </a:schemeClr>
            </a:solidFill>
          </a:ln>
          <a:effectLst>
            <a:outerShdw blurRad="127000" dist="254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726" tIns="68862" rIns="137726" bIns="68862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03846-B237-45A2-AF92-8826BB695CA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89690"/>
            <a:ext cx="8334375" cy="338544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r>
              <a:rPr lang="ru-RU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ИНЖЕНЕРНАЯ ИНФРАСТРУКТУРА</a:t>
            </a:r>
            <a:endParaRPr lang="ru-RU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pic>
        <p:nvPicPr>
          <p:cNvPr id="13" name="Picture 4" descr="D:\Обмен\генпланы 2024\ГО Ступино_2024_Коваленко А.А\Тексты_разное\Герб_ГО_Ступино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27093"/>
            <a:ext cx="713845" cy="88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066" y="987889"/>
            <a:ext cx="5760000" cy="2644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353" y="3688923"/>
            <a:ext cx="5462889" cy="2614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82939</TotalTime>
  <Words>252</Words>
  <Application>Microsoft Office PowerPoint</Application>
  <PresentationFormat>Экран (4:3)</PresentationFormat>
  <Paragraphs>42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Текущее состояние по генеральному плану  городского округа Балашиха</dc:title>
  <dc:creator>Гордиенко В.В.</dc:creator>
  <cp:lastModifiedBy>parhomenkons</cp:lastModifiedBy>
  <cp:revision>2588</cp:revision>
  <cp:lastPrinted>2016-09-15T14:52:02Z</cp:lastPrinted>
  <dcterms:created xsi:type="dcterms:W3CDTF">2015-11-18T12:19:54Z</dcterms:created>
  <dcterms:modified xsi:type="dcterms:W3CDTF">2025-10-02T06:13:23Z</dcterms:modified>
</cp:coreProperties>
</file>